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32" r:id="rId1"/>
  </p:sldMasterIdLst>
  <p:notesMasterIdLst>
    <p:notesMasterId r:id="rId15"/>
  </p:notesMasterIdLst>
  <p:handoutMasterIdLst>
    <p:handoutMasterId r:id="rId16"/>
  </p:handoutMasterIdLst>
  <p:sldIdLst>
    <p:sldId id="278" r:id="rId2"/>
    <p:sldId id="297" r:id="rId3"/>
    <p:sldId id="298" r:id="rId4"/>
    <p:sldId id="258" r:id="rId5"/>
    <p:sldId id="261" r:id="rId6"/>
    <p:sldId id="282" r:id="rId7"/>
    <p:sldId id="302" r:id="rId8"/>
    <p:sldId id="294" r:id="rId9"/>
    <p:sldId id="296" r:id="rId10"/>
    <p:sldId id="283" r:id="rId11"/>
    <p:sldId id="284" r:id="rId12"/>
    <p:sldId id="301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1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8" d="100"/>
          <a:sy n="68" d="100"/>
        </p:scale>
        <p:origin x="-1536" y="-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0BB41-86EA-7549-A2F2-98F05A0D329B}" type="datetimeFigureOut">
              <a:rPr lang="en-US" smtClean="0"/>
              <a:t>10/2/14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3E2C2-CC51-B941-B7E1-82CB9B31A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320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65FF6-06DF-0F4E-B4C7-0519E69FA44A}" type="datetimeFigureOut">
              <a:rPr lang="en-US" smtClean="0"/>
              <a:t>10/2/14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61A71-C28E-9941-81ED-2C11B88A8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775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Working with</a:t>
            </a:r>
            <a:r>
              <a:rPr lang="en-US" baseline="0" dirty="0" smtClean="0"/>
              <a:t> journals, organizations that develop editorial software in an effort to move towards </a:t>
            </a:r>
            <a:r>
              <a:rPr lang="en-US" baseline="0" dirty="0" smtClean="0"/>
              <a:t>an integrated and transparent journal and data publishing workflow to improve access and discoverability of code + research data.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essential that the data supporting the results and, ultimately, the article conclusions be made publicly available with the article, thus enabling reproducibility and even reuse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cases (F1000Research)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61A71-C28E-9941-81ED-2C11B88A8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36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initial motivation for this project was that simply at the policy level: data availability policies are not enough. Of </a:t>
            </a:r>
            <a:r>
              <a:rPr lang="en-US" dirty="0" smtClean="0"/>
              <a:t>the 18 as </a:t>
            </a:r>
            <a:r>
              <a:rPr lang="en-US" dirty="0" err="1" smtClean="0"/>
              <a:t>Ishiyama</a:t>
            </a:r>
            <a:r>
              <a:rPr lang="en-US" baseline="0" dirty="0" smtClean="0"/>
              <a:t> 2014 points out most of them give the author the responsibility to make the data available (upon </a:t>
            </a:r>
            <a:r>
              <a:rPr lang="en-US" baseline="0" dirty="0" smtClean="0"/>
              <a:t>request) not publicly accessible and guaranteed available in the long term.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61A71-C28E-9941-81ED-2C11B88A8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76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61A71-C28E-9941-81ED-2C11B88A8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1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what if</a:t>
            </a:r>
            <a:r>
              <a:rPr lang="en-US" baseline="0" dirty="0" smtClean="0"/>
              <a:t> the author could submit the paper and its underlying research data all on the same platform without having to submit each separately?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61A71-C28E-9941-81ED-2C11B88A8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99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Connect to Dataverse Network -&gt;Select</a:t>
            </a:r>
            <a:r>
              <a:rPr lang="en-US" baseline="0" dirty="0" smtClean="0"/>
              <a:t> specific Journal Dataverse </a:t>
            </a:r>
            <a:r>
              <a:rPr lang="en-US" baseline="0" dirty="0" smtClean="0">
                <a:sym typeface="Wingdings"/>
              </a:rPr>
              <a:t>Settings (when to submit data to Dataverse at article publication or acceptance)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8E8F0-B650-A04D-8F43-158DA34AC5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2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Boilerplate policies for authors</a:t>
            </a:r>
            <a:r>
              <a:rPr lang="en-US" baseline="0" dirty="0" smtClean="0"/>
              <a:t> to deposit and cite data in OJS Dataverse plugin. Includes boiler plate for Reviewers </a:t>
            </a:r>
            <a:r>
              <a:rPr lang="en-US" baseline="0" smtClean="0"/>
              <a:t>and copyeditors.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8E8F0-B650-A04D-8F43-158DA34AC5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2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step</a:t>
            </a:r>
            <a:r>
              <a:rPr lang="en-US" baseline="0" dirty="0" smtClean="0"/>
              <a:t> would happen during Step 4: Supplementary File submission step.</a:t>
            </a:r>
          </a:p>
          <a:p>
            <a:endParaRPr lang="en-US" baseline="0" dirty="0" smtClean="0"/>
          </a:p>
          <a:p>
            <a:r>
              <a:rPr lang="en-US" dirty="0" smtClean="0"/>
              <a:t>Joint </a:t>
            </a:r>
            <a:r>
              <a:rPr lang="en-US" dirty="0" smtClean="0"/>
              <a:t>Declaration</a:t>
            </a:r>
            <a:r>
              <a:rPr lang="en-US" baseline="0" dirty="0" smtClean="0"/>
              <a:t> of Data Citation principles #3 In scholarly literature, whenever and wherever a claim relies upon data, the corresponding data should be cited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8E8F0-B650-A04D-8F43-158DA34AC5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2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 If article is not approved for publication the dataset (</a:t>
            </a:r>
            <a:r>
              <a:rPr lang="en-US" baseline="0" dirty="0" err="1" smtClean="0"/>
              <a:t>supp</a:t>
            </a:r>
            <a:r>
              <a:rPr lang="en-US" baseline="0" dirty="0" smtClean="0"/>
              <a:t> files) are removed from Dataverse and OJS.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8E8F0-B650-A04D-8F43-158DA34AC5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2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Now</a:t>
            </a:r>
            <a:r>
              <a:rPr lang="en-US" baseline="0" dirty="0" smtClean="0"/>
              <a:t> that the Data Citation is listed on the same page as the article it helps it go one step closer to </a:t>
            </a:r>
            <a:r>
              <a:rPr lang="en-US" b="1" baseline="0" dirty="0" smtClean="0"/>
              <a:t>data citation principle #1 Importance: </a:t>
            </a:r>
            <a:r>
              <a:rPr lang="en-US" dirty="0" smtClean="0"/>
              <a:t>Data citations should be accorded the same importance in the scholarly record as citations of other research objects, such as publications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61A71-C28E-9941-81ED-2C11B88A84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31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A9F6-E3E2-FB46-B2C9-879A96FA1BE2}" type="datetime1">
              <a:rPr lang="en-US" smtClean="0"/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71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878B-563F-4847-AE72-741806CC00EF}" type="datetime1">
              <a:rPr lang="en-US" smtClean="0"/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FDDD-A525-CA43-930E-158CD4E69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7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D018-15BC-E248-B87A-4B33AF933C92}" type="datetime1">
              <a:rPr lang="en-US" smtClean="0"/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FDDD-A525-CA43-930E-158CD4E69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5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1D9D-B419-1F45-9EC9-14943DA9B118}" type="datetime1">
              <a:rPr lang="en-US" smtClean="0"/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FDDD-A525-CA43-930E-158CD4E69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92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BABB-86A8-8E43-B2C8-F9AD1C0264DA}" type="datetime1">
              <a:rPr lang="en-US" smtClean="0"/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FDDD-A525-CA43-930E-158CD4E69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70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5E3A-A6FB-624C-9D45-40249A252FBE}" type="datetime1">
              <a:rPr lang="en-US" smtClean="0"/>
              <a:t>10/2/14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FDDD-A525-CA43-930E-158CD4E69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8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3828-E4F7-5749-991D-1E8897B9C5EF}" type="datetime1">
              <a:rPr lang="en-US" smtClean="0"/>
              <a:t>10/2/14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FDDD-A525-CA43-930E-158CD4E69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0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92D4-059C-AC48-88EB-1A37533C8F07}" type="datetime1">
              <a:rPr lang="en-US" smtClean="0"/>
              <a:t>10/2/14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FDDD-A525-CA43-930E-158CD4E69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2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832B4-4F35-BB46-AA9E-6623F526533E}" type="datetime1">
              <a:rPr lang="en-US" smtClean="0"/>
              <a:t>10/2/14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FDDD-A525-CA43-930E-158CD4E69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9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A0D5-EF5D-3643-87A5-A71502CADDD3}" type="datetime1">
              <a:rPr lang="en-US" smtClean="0"/>
              <a:t>10/2/14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41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E123-9B3C-CD4E-ADCE-1F66542CA992}" type="datetime1">
              <a:rPr lang="en-US" smtClean="0"/>
              <a:t>10/2/14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FDDD-A525-CA43-930E-158CD4E69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29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C126F-141A-CE4C-B399-FE22D8020981}" type="datetime1">
              <a:rPr lang="en-US" smtClean="0"/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2FDDD-A525-CA43-930E-158CD4E69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1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x.doi.org/10.1057/eps.2013.8" TargetMode="External"/><Relationship Id="rId3" Type="http://schemas.openxmlformats.org/officeDocument/2006/relationships/hyperlink" Target="http://dx.doi.org/10.1017/S1049096513001765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cts.iq.harvard.edu/ojs-dvn" TargetMode="External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castro@fas.harvard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hyperlink" Target="http://www.altmetric.com/blo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hedata.harvard.edu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IQSS/dv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hyperlink" Target="http://projects.iq.harvard.edu/ojs-dvn" TargetMode="External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hyperlink" Target="http://bit.ly/1xkLjoZ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4386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OJS + Dataverse: Integrated &amp; Transparent Publishing Workflows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309" y="5869530"/>
            <a:ext cx="7061848" cy="83632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venir Book"/>
              </a:rPr>
              <a:t>Eleni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venir Book"/>
              </a:rPr>
              <a:t>Castro, Research Coordinator &gt; IQSS, Harvard </a:t>
            </a:r>
          </a:p>
          <a:p>
            <a:pPr algn="l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PKP AGM 2014 &gt; October 3, 2014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901" y="5987115"/>
            <a:ext cx="1401750" cy="6132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409" y="1628393"/>
            <a:ext cx="5491748" cy="417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3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697"/>
            <a:ext cx="8347736" cy="1148937"/>
          </a:xfrm>
          <a:solidFill>
            <a:srgbClr val="BFBFBF"/>
          </a:solidFill>
        </p:spPr>
        <p:txBody>
          <a:bodyPr>
            <a:normAutofit/>
          </a:bodyPr>
          <a:lstStyle/>
          <a:p>
            <a:r>
              <a:rPr lang="en-US" sz="3700" dirty="0" smtClean="0"/>
              <a:t>Data Published in Dataverse w/ OJS Plugin</a:t>
            </a:r>
            <a:endParaRPr lang="en-US" sz="3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248" y="1483356"/>
            <a:ext cx="7171765" cy="980267"/>
          </a:xfrm>
          <a:prstGeom prst="rect">
            <a:avLst/>
          </a:prstGeom>
          <a:ln>
            <a:solidFill>
              <a:srgbClr val="BFBFBF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90" y="2707995"/>
            <a:ext cx="7705309" cy="387591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3325091" y="2359742"/>
            <a:ext cx="3573399" cy="2255348"/>
          </a:xfrm>
          <a:prstGeom prst="straightConnector1">
            <a:avLst/>
          </a:prstGeom>
          <a:ln w="57150" cmpd="sng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64636" y="3137762"/>
            <a:ext cx="2715012" cy="147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2 Options in OJS: </a:t>
            </a:r>
          </a:p>
          <a:p>
            <a:r>
              <a:rPr lang="en-US" dirty="0" smtClean="0"/>
              <a:t>1) Dataset Published (with DOI) at </a:t>
            </a:r>
            <a:r>
              <a:rPr lang="en-US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Article Approval.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2) Dataset Published when </a:t>
            </a:r>
            <a:r>
              <a:rPr lang="en-US" b="1" dirty="0" smtClean="0">
                <a:solidFill>
                  <a:srgbClr val="D7E4BD"/>
                </a:solidFill>
              </a:rPr>
              <a:t>Journal Issue is Released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483356"/>
            <a:ext cx="114104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 </a:t>
            </a:r>
            <a:r>
              <a:rPr lang="en-US" sz="2400" b="1" dirty="0" smtClean="0"/>
              <a:t>In OJS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158002" y="2471616"/>
            <a:ext cx="192153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 </a:t>
            </a:r>
            <a:r>
              <a:rPr lang="en-US" sz="2400" b="1" dirty="0" smtClean="0"/>
              <a:t>In Dataverse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FDDD-A525-CA43-930E-158CD4E696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4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39642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/>
              <a:t>Article Published w/ Data Citation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08" y="1748784"/>
            <a:ext cx="8160691" cy="46518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6108" y="5138647"/>
            <a:ext cx="7762156" cy="78038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FDDD-A525-CA43-930E-158CD4E696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40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1" y="222596"/>
            <a:ext cx="8229600" cy="10474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But this is just the beginning…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FDDD-A525-CA43-930E-158CD4E696DE}" type="slidenum">
              <a:rPr lang="en-US" smtClean="0"/>
              <a:t>12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1" y="1604308"/>
            <a:ext cx="8229599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need input from you! </a:t>
            </a:r>
          </a:p>
          <a:p>
            <a:r>
              <a:rPr lang="en-US" sz="2800" dirty="0" smtClean="0"/>
              <a:t>This is a reference implementation that we hope others can help expand and improve upon.</a:t>
            </a:r>
          </a:p>
          <a:p>
            <a:endParaRPr lang="en-US" sz="2400" dirty="0"/>
          </a:p>
          <a:p>
            <a:r>
              <a:rPr lang="en-US" sz="2400" dirty="0" smtClean="0"/>
              <a:t>---------------</a:t>
            </a:r>
          </a:p>
          <a:p>
            <a:r>
              <a:rPr lang="en-US" b="1" dirty="0" smtClean="0"/>
              <a:t>References</a:t>
            </a:r>
            <a:endParaRPr lang="en-US" b="1" dirty="0"/>
          </a:p>
          <a:p>
            <a:r>
              <a:rPr lang="en-US" dirty="0" err="1" smtClean="0"/>
              <a:t>Gherghina</a:t>
            </a:r>
            <a:r>
              <a:rPr lang="en-US" dirty="0"/>
              <a:t>, S., &amp; Katsanidou, A. (2013). Data availability in political science journals. </a:t>
            </a:r>
            <a:r>
              <a:rPr lang="en-US" i="1" dirty="0"/>
              <a:t>European Political </a:t>
            </a:r>
            <a:r>
              <a:rPr lang="en-US" i="1" dirty="0" smtClean="0"/>
              <a:t>Science </a:t>
            </a:r>
            <a:r>
              <a:rPr lang="en-US" dirty="0" smtClean="0"/>
              <a:t>12: 333-349. </a:t>
            </a:r>
            <a:r>
              <a:rPr lang="en-US" u="sng" dirty="0" smtClean="0">
                <a:hlinkClick r:id="rId2"/>
              </a:rPr>
              <a:t>doi</a:t>
            </a:r>
            <a:r>
              <a:rPr lang="en-US" u="sng" dirty="0">
                <a:hlinkClick r:id="rId2"/>
              </a:rPr>
              <a:t>:10.1057/eps.</a:t>
            </a:r>
            <a:r>
              <a:rPr lang="en-US" u="sng" dirty="0" smtClean="0">
                <a:hlinkClick r:id="rId2"/>
              </a:rPr>
              <a:t>2013.8</a:t>
            </a:r>
            <a:endParaRPr lang="en-US" u="sng" dirty="0" smtClean="0"/>
          </a:p>
          <a:p>
            <a:endParaRPr lang="en-US" dirty="0" smtClean="0"/>
          </a:p>
          <a:p>
            <a:r>
              <a:rPr lang="en-US" dirty="0" smtClean="0"/>
              <a:t>Ishiyama, J. (2014). </a:t>
            </a:r>
            <a:r>
              <a:rPr lang="en-US" dirty="0"/>
              <a:t>“Replication, Research Transparency, and Journal Publications: Individualism, Community </a:t>
            </a:r>
            <a:r>
              <a:rPr lang="en-US" dirty="0" smtClean="0"/>
              <a:t>Models </a:t>
            </a:r>
            <a:r>
              <a:rPr lang="en-US" dirty="0"/>
              <a:t>and the Future of Replication Studies” </a:t>
            </a:r>
            <a:r>
              <a:rPr lang="en-US" dirty="0" err="1"/>
              <a:t>PS:Political</a:t>
            </a:r>
            <a:r>
              <a:rPr lang="en-US" dirty="0"/>
              <a:t> Science and Politics 41(1): 78-83</a:t>
            </a:r>
            <a:r>
              <a:rPr lang="en-US" dirty="0" smtClean="0"/>
              <a:t>. </a:t>
            </a:r>
            <a:r>
              <a:rPr lang="en-US" dirty="0" err="1" smtClean="0">
                <a:hlinkClick r:id="rId3"/>
              </a:rPr>
              <a:t>doi</a:t>
            </a:r>
            <a:r>
              <a:rPr lang="en-US" dirty="0" smtClean="0">
                <a:hlinkClick r:id="rId3"/>
              </a:rPr>
              <a:t>:</a:t>
            </a:r>
            <a:r>
              <a:rPr lang="ro-RO" dirty="0" smtClean="0">
                <a:hlinkClick r:id="rId3"/>
              </a:rPr>
              <a:t>10.1017</a:t>
            </a:r>
            <a:r>
              <a:rPr lang="ro-RO" dirty="0">
                <a:hlinkClick r:id="rId3"/>
              </a:rPr>
              <a:t>/S1049096513001765</a:t>
            </a:r>
            <a:endParaRPr lang="en-US" dirty="0"/>
          </a:p>
          <a:p>
            <a:endParaRPr lang="en-US" u="sng" dirty="0" smtClean="0"/>
          </a:p>
          <a:p>
            <a:r>
              <a:rPr lang="en-US" dirty="0"/>
              <a:t>King, G. (2003). The future of replication.</a:t>
            </a:r>
            <a:r>
              <a:rPr lang="en-US" i="1" dirty="0"/>
              <a:t> International Studies Perspectives, 4</a:t>
            </a:r>
            <a:r>
              <a:rPr lang="en-US" dirty="0"/>
              <a:t>(1), 443-499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9633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1" y="222595"/>
            <a:ext cx="8229600" cy="170029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Thank you!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Contact: </a:t>
            </a:r>
            <a:r>
              <a:rPr lang="en-US" sz="2400" dirty="0" smtClean="0">
                <a:solidFill>
                  <a:schemeClr val="tx1"/>
                </a:solidFill>
                <a:hlinkClick r:id="rId2"/>
              </a:rPr>
              <a:t>ecastro@fas.harvard.edu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More information: </a:t>
            </a:r>
            <a:r>
              <a:rPr lang="en-US" sz="2400" dirty="0">
                <a:solidFill>
                  <a:srgbClr val="0000FF"/>
                </a:solidFill>
                <a:hlinkClick r:id="rId3"/>
              </a:rPr>
              <a:t>http://projects.iq.harvard.edu/ojs-dvn</a:t>
            </a:r>
            <a:endParaRPr lang="en-US" sz="2400" dirty="0">
              <a:solidFill>
                <a:srgbClr val="0000FF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Twitter: </a:t>
            </a:r>
            <a:r>
              <a:rPr lang="en-US" sz="2400" dirty="0" smtClean="0">
                <a:solidFill>
                  <a:schemeClr val="tx1"/>
                </a:solidFill>
              </a:rPr>
              <a:t>@thedataorg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FDDD-A525-CA43-930E-158CD4E696DE}" type="slidenum">
              <a:rPr lang="en-US" smtClean="0"/>
              <a:t>13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1" y="5204137"/>
            <a:ext cx="8229599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Special Thanks &amp; Credit To: </a:t>
            </a:r>
            <a:r>
              <a:rPr lang="en-US" sz="2400" dirty="0"/>
              <a:t>Jen Whitney (PKP/Carleton: developed &gt;90% of plugin code), Alex Garnett (PKP/SFU), Phil Durbin (IQSS</a:t>
            </a:r>
            <a:r>
              <a:rPr lang="en-US" sz="2400" dirty="0" smtClean="0"/>
              <a:t>), Sloan </a:t>
            </a:r>
            <a:r>
              <a:rPr lang="en-US" sz="2400" dirty="0"/>
              <a:t>and the rest of the </a:t>
            </a:r>
            <a:r>
              <a:rPr lang="en-US" sz="2400" dirty="0" smtClean="0"/>
              <a:t>project team (PKP/IQSS) </a:t>
            </a:r>
            <a:r>
              <a:rPr lang="en-US" sz="2400" dirty="0"/>
              <a:t>for </a:t>
            </a:r>
            <a:r>
              <a:rPr lang="en-US" sz="2400" dirty="0" smtClean="0"/>
              <a:t>making this project </a:t>
            </a:r>
            <a:r>
              <a:rPr lang="en-US" sz="2400" smtClean="0"/>
              <a:t>and presentation </a:t>
            </a:r>
            <a:r>
              <a:rPr lang="en-US" sz="2400" dirty="0" smtClean="0"/>
              <a:t>possible!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955" y="2096452"/>
            <a:ext cx="2992091" cy="295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33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929"/>
            <a:ext cx="8229600" cy="756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Data </a:t>
            </a:r>
            <a:r>
              <a:rPr lang="en-US" dirty="0"/>
              <a:t>availability </a:t>
            </a:r>
            <a:r>
              <a:rPr lang="en-US" dirty="0" smtClean="0"/>
              <a:t>policies are not enough.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91873"/>
            <a:ext cx="8229600" cy="1143000"/>
          </a:xfrm>
          <a:prstGeom prst="rect">
            <a:avLst/>
          </a:prstGeom>
          <a:solidFill>
            <a:srgbClr val="BFBFB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At the Policy-Level…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FDDD-A525-CA43-930E-158CD4E696DE}" type="slidenum">
              <a:rPr lang="en-US" smtClean="0"/>
              <a:t>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22296" y="4403531"/>
            <a:ext cx="6464503" cy="1200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J</a:t>
            </a:r>
            <a:r>
              <a:rPr lang="en-US" sz="2400" dirty="0" smtClean="0"/>
              <a:t>ournals may not </a:t>
            </a:r>
            <a:r>
              <a:rPr lang="en-US" sz="2400" dirty="0"/>
              <a:t>able to provide storage (Ishiyama 2014</a:t>
            </a:r>
            <a:r>
              <a:rPr lang="en-US" sz="2400" dirty="0" smtClean="0"/>
              <a:t>), </a:t>
            </a:r>
            <a:r>
              <a:rPr lang="en-US" sz="2400" dirty="0"/>
              <a:t>long-term data </a:t>
            </a:r>
            <a:r>
              <a:rPr lang="en-US" sz="2400" dirty="0" smtClean="0"/>
              <a:t>management and preservation.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22297" y="2285380"/>
            <a:ext cx="6447794" cy="18466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2400" dirty="0"/>
              <a:t>Ghergina &amp; Katsanidou </a:t>
            </a:r>
            <a:r>
              <a:rPr lang="en-US" sz="2400" dirty="0" smtClean="0"/>
              <a:t>2013 study: 18/</a:t>
            </a:r>
            <a:r>
              <a:rPr lang="en-US" sz="2400" dirty="0"/>
              <a:t>120 Pol </a:t>
            </a:r>
            <a:r>
              <a:rPr lang="en-US" sz="2400" dirty="0" err="1"/>
              <a:t>Sci</a:t>
            </a:r>
            <a:r>
              <a:rPr lang="en-US" sz="2400" dirty="0"/>
              <a:t> + IR journals have </a:t>
            </a:r>
            <a:r>
              <a:rPr lang="en-US" sz="2400" dirty="0" smtClean="0"/>
              <a:t>a replication </a:t>
            </a:r>
            <a:r>
              <a:rPr lang="en-US" sz="2400" dirty="0"/>
              <a:t>policy, yet replication “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is essential for the evaluation of the quality of a piece of work</a:t>
            </a:r>
            <a:r>
              <a:rPr lang="en-US" sz="2400" dirty="0"/>
              <a:t>.”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34" y="4420243"/>
            <a:ext cx="1378145" cy="18375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76" y="2285380"/>
            <a:ext cx="1384994" cy="184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93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4829"/>
            <a:ext cx="8229600" cy="130760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Developing technological solutions in </a:t>
            </a:r>
            <a:r>
              <a:rPr lang="en-US" b="1" dirty="0" smtClean="0"/>
              <a:t>editorial software </a:t>
            </a:r>
            <a:r>
              <a:rPr lang="en-US" dirty="0" smtClean="0"/>
              <a:t>and </a:t>
            </a:r>
            <a:r>
              <a:rPr lang="en-US" b="1" dirty="0" smtClean="0"/>
              <a:t>repositories</a:t>
            </a:r>
            <a:r>
              <a:rPr lang="en-US" dirty="0" smtClean="0"/>
              <a:t> can help </a:t>
            </a:r>
            <a:r>
              <a:rPr lang="en-US" dirty="0"/>
              <a:t>r</a:t>
            </a:r>
            <a:r>
              <a:rPr lang="en-US" dirty="0" smtClean="0"/>
              <a:t>educe </a:t>
            </a:r>
            <a:r>
              <a:rPr lang="en-US" dirty="0"/>
              <a:t>the rate of noncompliance with journal </a:t>
            </a:r>
            <a:r>
              <a:rPr lang="en-US" dirty="0" smtClean="0"/>
              <a:t>data availability policies.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91873"/>
            <a:ext cx="8229600" cy="1143000"/>
          </a:xfrm>
          <a:prstGeom prst="rect">
            <a:avLst/>
          </a:prstGeom>
          <a:solidFill>
            <a:srgbClr val="BFBFB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Policy +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FDDD-A525-CA43-930E-158CD4E696DE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163" y="3245219"/>
            <a:ext cx="2615812" cy="9351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622" y="3245431"/>
            <a:ext cx="986528" cy="986528"/>
          </a:xfrm>
          <a:prstGeom prst="rect">
            <a:avLst/>
          </a:prstGeom>
        </p:spPr>
      </p:pic>
      <p:pic>
        <p:nvPicPr>
          <p:cNvPr id="12" name="Picture 11" descr="datarepositories-journals-jeanliu-altmetri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886" y="4411770"/>
            <a:ext cx="2992005" cy="20967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94666" y="2987709"/>
            <a:ext cx="592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+</a:t>
            </a:r>
            <a:endParaRPr lang="en-US" sz="7200" dirty="0"/>
          </a:p>
        </p:txBody>
      </p:sp>
      <p:sp>
        <p:nvSpPr>
          <p:cNvPr id="14" name="TextBox 13"/>
          <p:cNvSpPr txBox="1"/>
          <p:nvPr/>
        </p:nvSpPr>
        <p:spPr>
          <a:xfrm>
            <a:off x="2429934" y="6508556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Photo: </a:t>
            </a:r>
            <a:r>
              <a:rPr lang="en-US" sz="1100" dirty="0" smtClean="0">
                <a:hlinkClick r:id="rId6"/>
              </a:rPr>
              <a:t>Jean Liu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61661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BFBFBF"/>
          </a:solidFill>
        </p:spPr>
        <p:txBody>
          <a:bodyPr>
            <a:normAutofit/>
          </a:bodyPr>
          <a:lstStyle/>
          <a:p>
            <a:r>
              <a:rPr lang="en-US" dirty="0" smtClean="0"/>
              <a:t>Introduction to Dataverse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570414"/>
            <a:ext cx="4738620" cy="17630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900" b="1" dirty="0" smtClean="0"/>
              <a:t>Provides incentives for researchers to share: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Recognition &amp; </a:t>
            </a:r>
            <a:r>
              <a:rPr lang="en-US" sz="2000" dirty="0"/>
              <a:t>credit via </a:t>
            </a:r>
            <a:r>
              <a:rPr lang="en-US" sz="2000" b="1" dirty="0"/>
              <a:t>data </a:t>
            </a:r>
            <a:r>
              <a:rPr lang="en-US" sz="2000" b="1" dirty="0" smtClean="0"/>
              <a:t>citations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/>
              <a:t>C</a:t>
            </a:r>
            <a:r>
              <a:rPr lang="en-US" sz="2000" dirty="0" smtClean="0"/>
              <a:t>ontrol over data &amp; branding</a:t>
            </a:r>
            <a:endParaRPr lang="en-US" sz="2000" dirty="0"/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Fulfill </a:t>
            </a:r>
            <a:r>
              <a:rPr lang="en-US" sz="2000" dirty="0"/>
              <a:t>j</a:t>
            </a:r>
            <a:r>
              <a:rPr lang="en-US" sz="2000" dirty="0" smtClean="0"/>
              <a:t>ournal </a:t>
            </a:r>
            <a:r>
              <a:rPr lang="en-US" sz="2000" dirty="0"/>
              <a:t>d</a:t>
            </a:r>
            <a:r>
              <a:rPr lang="en-US" sz="2000" dirty="0" smtClean="0"/>
              <a:t>ata availability and funder requirements.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636236"/>
            <a:ext cx="8229600" cy="700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150" dirty="0" smtClean="0"/>
              <a:t>Software framework for publishing, </a:t>
            </a:r>
            <a:r>
              <a:rPr lang="en-US" sz="2150" dirty="0"/>
              <a:t>citing and preserving research </a:t>
            </a:r>
            <a:r>
              <a:rPr lang="en-US" sz="2150" dirty="0" smtClean="0"/>
              <a:t>data </a:t>
            </a:r>
          </a:p>
          <a:p>
            <a:r>
              <a:rPr lang="en-US" dirty="0" smtClean="0"/>
              <a:t>(open source on </a:t>
            </a:r>
            <a:r>
              <a:rPr lang="en-US" dirty="0" smtClean="0">
                <a:hlinkClick r:id="rId2"/>
              </a:rPr>
              <a:t>github</a:t>
            </a:r>
            <a:r>
              <a:rPr lang="en-US" dirty="0" smtClean="0"/>
              <a:t> for others to install)   </a:t>
            </a:r>
            <a:endParaRPr lang="en-US" dirty="0"/>
          </a:p>
        </p:txBody>
      </p:sp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4111" y="2583242"/>
            <a:ext cx="3332251" cy="18038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5748" y="4938785"/>
            <a:ext cx="684597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dist"/>
            <a:r>
              <a:rPr lang="en-US" sz="2400" dirty="0" smtClean="0">
                <a:solidFill>
                  <a:schemeClr val="bg1"/>
                </a:solidFill>
              </a:rPr>
              <a:t>761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4296" y="4964441"/>
            <a:ext cx="165496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/>
              <a:t>Dataverses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25842" y="4439806"/>
            <a:ext cx="8488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3"/>
              </a:rPr>
              <a:t>Harvard Dataverse</a:t>
            </a:r>
            <a:r>
              <a:rPr lang="en-US" sz="2400" b="1" dirty="0" smtClean="0"/>
              <a:t> </a:t>
            </a:r>
            <a:r>
              <a:rPr lang="en-US" sz="1900" dirty="0" smtClean="0"/>
              <a:t>(</a:t>
            </a:r>
            <a:r>
              <a:rPr lang="en-US" sz="1900" b="1" dirty="0" smtClean="0"/>
              <a:t>open to all; </a:t>
            </a:r>
            <a:r>
              <a:rPr lang="en-US" sz="1900" dirty="0" smtClean="0"/>
              <a:t>repository instance at Harvard) currently has:</a:t>
            </a:r>
            <a:endParaRPr lang="en-US" sz="1900" dirty="0"/>
          </a:p>
        </p:txBody>
      </p:sp>
      <p:sp>
        <p:nvSpPr>
          <p:cNvPr id="14" name="TextBox 13"/>
          <p:cNvSpPr txBox="1"/>
          <p:nvPr/>
        </p:nvSpPr>
        <p:spPr>
          <a:xfrm>
            <a:off x="2853506" y="5553125"/>
            <a:ext cx="1204392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en-US" sz="2400" dirty="0" smtClean="0">
                <a:solidFill>
                  <a:schemeClr val="bg1"/>
                </a:solidFill>
              </a:rPr>
              <a:t>54,828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1074" y="5553125"/>
            <a:ext cx="143789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Datasets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175588" y="6138409"/>
            <a:ext cx="1204392" cy="4616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en-US" sz="2400" dirty="0" smtClean="0">
                <a:solidFill>
                  <a:schemeClr val="bg1"/>
                </a:solidFill>
              </a:rPr>
              <a:t>748,554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8" name="Elbow Connector 17"/>
          <p:cNvCxnSpPr>
            <a:stCxn id="11" idx="2"/>
            <a:endCxn id="14" idx="1"/>
          </p:cNvCxnSpPr>
          <p:nvPr/>
        </p:nvCxnSpPr>
        <p:spPr>
          <a:xfrm rot="16200000" flipH="1">
            <a:off x="2054022" y="4984474"/>
            <a:ext cx="383508" cy="1215459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18777" y="6138409"/>
            <a:ext cx="97811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Files</a:t>
            </a:r>
            <a:endParaRPr lang="en-US" sz="2400" dirty="0"/>
          </a:p>
        </p:txBody>
      </p:sp>
      <p:cxnSp>
        <p:nvCxnSpPr>
          <p:cNvPr id="23" name="Elbow Connector 22"/>
          <p:cNvCxnSpPr>
            <a:stCxn id="14" idx="2"/>
            <a:endCxn id="16" idx="1"/>
          </p:cNvCxnSpPr>
          <p:nvPr/>
        </p:nvCxnSpPr>
        <p:spPr>
          <a:xfrm rot="16200000" flipH="1">
            <a:off x="4138419" y="5332073"/>
            <a:ext cx="354452" cy="1719886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1" idx="0"/>
          </p:cNvCxnSpPr>
          <p:nvPr/>
        </p:nvCxnSpPr>
        <p:spPr>
          <a:xfrm flipV="1">
            <a:off x="7007836" y="5400449"/>
            <a:ext cx="22556" cy="7379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738027" y="4938785"/>
            <a:ext cx="2508426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&gt; 1 </a:t>
            </a:r>
            <a:r>
              <a:rPr lang="en-US" sz="2000" dirty="0">
                <a:solidFill>
                  <a:srgbClr val="FFFFFF"/>
                </a:solidFill>
              </a:rPr>
              <a:t>M</a:t>
            </a:r>
            <a:r>
              <a:rPr lang="en-US" sz="2000" dirty="0" smtClean="0">
                <a:solidFill>
                  <a:srgbClr val="FFFFFF"/>
                </a:solidFill>
              </a:rPr>
              <a:t>illion Downloads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8542" y="5477795"/>
            <a:ext cx="1555059" cy="55593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FDDD-A525-CA43-930E-158CD4E696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58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BFBFBF"/>
          </a:solidFill>
        </p:spPr>
        <p:txBody>
          <a:bodyPr>
            <a:normAutofit/>
          </a:bodyPr>
          <a:lstStyle/>
          <a:p>
            <a:r>
              <a:rPr lang="en-US" dirty="0" smtClean="0"/>
              <a:t>OJS-Dataverse Integration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95" y="2028625"/>
            <a:ext cx="3253292" cy="21078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927198" y="2086557"/>
            <a:ext cx="1116555" cy="70788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3366FF"/>
                </a:solidFill>
              </a:rPr>
              <a:t>Citation to Data</a:t>
            </a:r>
            <a:endParaRPr lang="en-US" sz="2000" b="1" dirty="0">
              <a:solidFill>
                <a:srgbClr val="33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8808" y="3525906"/>
            <a:ext cx="1313772" cy="707886"/>
          </a:xfrm>
          <a:prstGeom prst="rect">
            <a:avLst/>
          </a:prstGeom>
          <a:solidFill>
            <a:schemeClr val="accent2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Citation </a:t>
            </a:r>
          </a:p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to Article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 rot="10800000">
            <a:off x="4067023" y="2755223"/>
            <a:ext cx="935656" cy="365512"/>
          </a:xfrm>
          <a:prstGeom prst="leftArrow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0800000">
            <a:off x="4067023" y="3203105"/>
            <a:ext cx="873910" cy="3407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r="74924"/>
          <a:stretch/>
        </p:blipFill>
        <p:spPr>
          <a:xfrm>
            <a:off x="7621787" y="196238"/>
            <a:ext cx="953898" cy="11171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0" y="4396650"/>
            <a:ext cx="82296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Details: 2 Year Project 2012-2014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Integrating w/ PKP’s </a:t>
            </a:r>
            <a:r>
              <a:rPr lang="en-US" sz="2400" dirty="0"/>
              <a:t>Open Journal </a:t>
            </a:r>
            <a:r>
              <a:rPr lang="en-US" sz="2400" dirty="0" smtClean="0"/>
              <a:t>Systems (via SWORD API).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Pilot with ~ 50 </a:t>
            </a:r>
            <a:r>
              <a:rPr lang="en-US" sz="2400" dirty="0" smtClean="0"/>
              <a:t>journals + expanding outreach (hundreds) .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OJS’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Dataverse plugin </a:t>
            </a:r>
            <a:r>
              <a:rPr lang="en-US" sz="2400" dirty="0"/>
              <a:t>now available with latest OJS </a:t>
            </a:r>
            <a:r>
              <a:rPr lang="en-US" sz="2400" dirty="0" smtClean="0"/>
              <a:t>release.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Future: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Extend integration with Dataverse to OMP.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395" y="454717"/>
            <a:ext cx="696721" cy="69672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11003" y="1567991"/>
            <a:ext cx="1818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OJS Journal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97750" y="1552278"/>
            <a:ext cx="283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Journal Dataverse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382496" y="6392086"/>
            <a:ext cx="3781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hlinkClick r:id="rId6"/>
              </a:rPr>
              <a:t>http://projects.iq.harvard.edu/</a:t>
            </a:r>
            <a:r>
              <a:rPr lang="en-US" dirty="0" err="1">
                <a:solidFill>
                  <a:srgbClr val="0000FF"/>
                </a:solidFill>
                <a:hlinkClick r:id="rId6"/>
              </a:rPr>
              <a:t>ojs-dvn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4381" y="2015993"/>
            <a:ext cx="3618320" cy="2120488"/>
          </a:xfrm>
          <a:prstGeom prst="rect">
            <a:avLst/>
          </a:prstGeo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FDDD-A525-CA43-930E-158CD4E696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66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698"/>
            <a:ext cx="8229600" cy="99060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3200" dirty="0" smtClean="0"/>
              <a:t>Journal Manager: Sets Up Dataverse Plugin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FDDD-A525-CA43-930E-158CD4E696DE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380" y="1314826"/>
            <a:ext cx="7149561" cy="512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96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199286"/>
            <a:ext cx="8153400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698"/>
            <a:ext cx="8229600" cy="99060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Journal Data Policies Boilerplate Templates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815663" y="6350000"/>
            <a:ext cx="7515411" cy="3735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Read full Data Policies / Guidelines Template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http://bit.ly/1xkLjoZ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14225" y="1347728"/>
            <a:ext cx="3072576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Including Guidelines for:</a:t>
            </a:r>
          </a:p>
          <a:p>
            <a:pPr marL="342900" indent="-342900">
              <a:buAutoNum type="arabicParenR"/>
            </a:pPr>
            <a:r>
              <a:rPr lang="en-US" dirty="0" smtClean="0"/>
              <a:t>Authors (w/ data citation)</a:t>
            </a:r>
          </a:p>
          <a:p>
            <a:pPr marL="342900" indent="-342900">
              <a:buAutoNum type="arabicParenR"/>
            </a:pPr>
            <a:r>
              <a:rPr lang="en-US" dirty="0" smtClean="0"/>
              <a:t>Reviewers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FDDD-A525-CA43-930E-158CD4E696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04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698"/>
            <a:ext cx="8229600" cy="99060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4000" dirty="0" smtClean="0"/>
              <a:t>Author Manuscript + Data Submission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16822"/>
            <a:ext cx="8083104" cy="46384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1765" y="5979493"/>
            <a:ext cx="7306235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Option</a:t>
            </a:r>
            <a:r>
              <a:rPr lang="en-US" dirty="0" smtClean="0"/>
              <a:t> to: (A) deposit into Dataverse AND/OR; (B) if data is already in a repository can include the data citation (w/ persistent URL/identifier).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1524" y="1336924"/>
            <a:ext cx="7769685" cy="1219942"/>
          </a:xfrm>
          <a:prstGeom prst="rect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097606" y="1195298"/>
            <a:ext cx="513384" cy="5300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6863159" y="3219391"/>
            <a:ext cx="513384" cy="5300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800" dirty="0"/>
              <a:t>B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FDDD-A525-CA43-930E-158CD4E696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04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698"/>
            <a:ext cx="8229600" cy="99060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4000" dirty="0" smtClean="0"/>
              <a:t>Peer Review: Article + Data Together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220" y="1295570"/>
            <a:ext cx="7649945" cy="52728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6221" y="3522199"/>
            <a:ext cx="3659108" cy="283710"/>
          </a:xfrm>
          <a:prstGeom prst="rect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6221" y="4042570"/>
            <a:ext cx="3541276" cy="283710"/>
          </a:xfrm>
          <a:prstGeom prst="rect">
            <a:avLst/>
          </a:prstGeom>
          <a:noFill/>
          <a:ln w="28575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FDDD-A525-CA43-930E-158CD4E696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29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V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DVtheme.thmx</Template>
  <TotalTime>9364</TotalTime>
  <Words>960</Words>
  <Application>Microsoft Macintosh PowerPoint</Application>
  <PresentationFormat>On-screen Show (4:3)</PresentationFormat>
  <Paragraphs>103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DVtheme</vt:lpstr>
      <vt:lpstr>OJS + Dataverse: Integrated &amp; Transparent Publishing Workflows</vt:lpstr>
      <vt:lpstr>PowerPoint Presentation</vt:lpstr>
      <vt:lpstr>PowerPoint Presentation</vt:lpstr>
      <vt:lpstr>Introduction to Dataverse</vt:lpstr>
      <vt:lpstr>OJS-Dataverse Integration</vt:lpstr>
      <vt:lpstr>Journal Manager: Sets Up Dataverse Plugin</vt:lpstr>
      <vt:lpstr>Journal Data Policies Boilerplate Templates</vt:lpstr>
      <vt:lpstr>Author Manuscript + Data Submission</vt:lpstr>
      <vt:lpstr>Peer Review: Article + Data Together</vt:lpstr>
      <vt:lpstr>Data Published in Dataverse w/ OJS Plugin</vt:lpstr>
      <vt:lpstr>Article Published w/ Data Citation</vt:lpstr>
      <vt:lpstr>PowerPoint Presentation</vt:lpstr>
      <vt:lpstr>PowerPoint Presentation</vt:lpstr>
    </vt:vector>
  </TitlesOfParts>
  <Company>Harvard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Eleni Castro</dc:creator>
  <cp:lastModifiedBy>Eleni Castro</cp:lastModifiedBy>
  <cp:revision>215</cp:revision>
  <dcterms:created xsi:type="dcterms:W3CDTF">2014-05-23T16:16:37Z</dcterms:created>
  <dcterms:modified xsi:type="dcterms:W3CDTF">2014-10-03T05:25:11Z</dcterms:modified>
</cp:coreProperties>
</file>